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7" r:id="rId2"/>
    <p:sldId id="1319" r:id="rId3"/>
    <p:sldId id="1291" r:id="rId4"/>
    <p:sldId id="301" r:id="rId5"/>
    <p:sldId id="260" r:id="rId6"/>
    <p:sldId id="306" r:id="rId7"/>
    <p:sldId id="270" r:id="rId8"/>
    <p:sldId id="1285" r:id="rId9"/>
    <p:sldId id="1286" r:id="rId10"/>
    <p:sldId id="1165" r:id="rId11"/>
    <p:sldId id="1318" r:id="rId12"/>
    <p:sldId id="1295" r:id="rId13"/>
    <p:sldId id="1292" r:id="rId14"/>
    <p:sldId id="1301" r:id="rId15"/>
    <p:sldId id="1321" r:id="rId16"/>
    <p:sldId id="1322" r:id="rId17"/>
    <p:sldId id="1323" r:id="rId18"/>
    <p:sldId id="1324" r:id="rId19"/>
    <p:sldId id="1325" r:id="rId20"/>
    <p:sldId id="1327" r:id="rId21"/>
    <p:sldId id="1296" r:id="rId22"/>
    <p:sldId id="1302" r:id="rId23"/>
    <p:sldId id="1308" r:id="rId24"/>
    <p:sldId id="1309" r:id="rId25"/>
    <p:sldId id="1305" r:id="rId26"/>
    <p:sldId id="1311" r:id="rId27"/>
    <p:sldId id="1310" r:id="rId28"/>
    <p:sldId id="1304" r:id="rId29"/>
    <p:sldId id="1314" r:id="rId30"/>
    <p:sldId id="1315" r:id="rId31"/>
    <p:sldId id="1306" r:id="rId32"/>
    <p:sldId id="1313" r:id="rId33"/>
    <p:sldId id="1320" r:id="rId34"/>
    <p:sldId id="1317" r:id="rId35"/>
    <p:sldId id="1316" r:id="rId36"/>
    <p:sldId id="264" r:id="rId37"/>
    <p:sldId id="309" r:id="rId38"/>
    <p:sldId id="1288" r:id="rId39"/>
    <p:sldId id="1287" r:id="rId40"/>
    <p:sldId id="265" r:id="rId41"/>
    <p:sldId id="302" r:id="rId42"/>
    <p:sldId id="312" r:id="rId43"/>
    <p:sldId id="308" r:id="rId44"/>
    <p:sldId id="30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8"/>
    <p:restoredTop sz="82381"/>
  </p:normalViewPr>
  <p:slideViewPr>
    <p:cSldViewPr snapToGrid="0">
      <p:cViewPr varScale="1">
        <p:scale>
          <a:sx n="104" d="100"/>
          <a:sy n="104" d="100"/>
        </p:scale>
        <p:origin x="1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90194-AEA5-9F44-91F1-07DAB897406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0B143-D35E-614A-A839-940553FA64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53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括号 </a:t>
            </a:r>
            <a:r>
              <a:rPr kumimoji="1" lang="en-US" altLang="zh-CN" dirty="0"/>
              <a:t>bracket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0B143-D35E-614A-A839-940553FA64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368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partial derivative f sub </a:t>
            </a:r>
            <a:r>
              <a:rPr lang="en" altLang="zh-CN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x.</a:t>
            </a:r>
          </a:p>
          <a:p>
            <a:r>
              <a:rPr kumimoji="1" lang="en" altLang="zh-CN" dirty="0"/>
              <a:t>Derivative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en" altLang="zh-CN" dirty="0"/>
              <a:t> f 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en" altLang="zh-CN" dirty="0"/>
              <a:t> x.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0B143-D35E-614A-A839-940553FA64F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007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61C09-771E-287D-BC29-380FA1679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00AE21-9E2C-68C7-7382-8D31746CE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FC4B76-533F-6D18-86BF-F2D8B2445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C0B88-A35E-EDA6-1215-8C7E15AB0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1BCFA-D64C-A7CF-D18F-DF45CE0C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64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FDB6C-2CF0-61DB-EBF6-2A7D3E37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21EE2B-0B17-F3C1-898A-EB3435EC2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776D1-B1D4-4783-6CAD-C7B2869B9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29587-E76F-2B18-2932-CC8408A76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725E97-8AB2-55B6-F20D-04BBC9768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404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5E8089-8C5F-169C-EDA8-0DE351861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090C14-4812-8441-053D-DD3A3934F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C3E688-5808-1300-4C6D-88C23CAC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36AF60-02D6-29D1-31B9-91F2182E8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C4F490-8D86-4E09-439D-70A6A9DF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638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42875"/>
            <a:ext cx="3556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385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429DF-03AC-9064-E33D-B49A154E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7B4966-279B-D07C-6C8B-0280F0C86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786FD-E861-5AF1-738B-AF6CA838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3AE49A-FC5D-49F3-1B89-F26D0C32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C2E535-4D3F-294C-2107-46A275B7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15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F9E92-E419-58D6-B9E8-7CCF2B9A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4CD889-42BE-FBED-0F1C-6463A39A1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9EB3F-E000-7F4A-4155-6DE1C5677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ABA221-64C6-FFC4-6AD3-9E8174F5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FA747-C3A3-8840-2D9B-2B381044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18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0F41D-350B-E287-6F24-34621B93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4CFB1-CBA7-2F88-7A02-6556DB483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01AA01-8C82-D818-7C67-063A7529C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F79E7C-9BB7-5D16-631D-76F16A44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76ED65-263F-C4B7-8A5C-8062B3CA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CB3760-A01B-A6DD-DEDF-37FA097A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775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8DCE4-8380-F1F3-3213-FC7ED156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A31978-A8DC-71FF-B4A1-25CD1BABA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1B4899-90C1-D44F-16C0-F1515E67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A888AF-2FB7-DFC0-8AB4-854E7A7B4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4CA34F-DEB4-EA11-9B15-2E1B581F0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B1DC6D-F91D-B44B-E71E-F33C185C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C123FD-3309-1FEA-6E6E-2BEBFE80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F907C4-4BCA-1D8D-CA57-E6200C91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477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383CD-7E21-66F0-08AA-C00BD0AB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E66BAA-E8BF-2082-FFA5-30E0E6210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BEFE25-8792-F897-A764-921A5179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64B2A8-1255-FB10-F5AD-F4AD0846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54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FAB350-E0A0-E8C1-FA5D-F50AB4FA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4679C7-97DB-0EEE-6DB1-9D4EB7F9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FC49BC-1861-43FE-64BF-786477CE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455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A41A6-1641-538C-BDB8-2FC7293C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0FEE55-86C5-D655-F428-676531865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3A8008-5A31-84A4-C1B4-68E5A24C2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5F1C10-B7C4-D5F5-0DEA-8EF1A279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76752A-7BEF-2B62-2D6F-25508CEE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4560FE-0C2D-D57E-DA6C-016276A1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70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16CE5-21F0-5C03-37A1-EB156907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F0464C-847F-AFF5-CE37-04F18400B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18E06-2F3F-D24A-19CB-DFE94BA2C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ED2197-28A1-D04D-47DA-060988C3A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48223A-663A-0436-3256-93F4DBE0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2EAA5A-D2C5-6FC2-ED43-AA2326BB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32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81F30C-1DB3-2BBE-0E44-E229CE46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07101-7690-D149-2016-35597D009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B8B01-BDAA-5DC5-B1D8-B73AC6E78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260DB-C329-EA48-A3D9-3B9F92428513}" type="datetimeFigureOut">
              <a:rPr kumimoji="1" lang="zh-CN" altLang="en-US" smtClean="0"/>
              <a:t>2022/11/13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91FE8-A082-6423-7A9E-600156EA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8F11BB-1EBD-6663-F733-1C2BA90B3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6BEF9-C890-AC46-AC2B-C3842E416E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73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anqiao@link.cuhk.edu.c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distill.pub/2017/momentum/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danqiao@link.cuhk.edu.c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B66D11A-2800-58B4-28CA-64D834BC5D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7747015A-4235-EA18-9136-D5600C4B2E1F}"/>
              </a:ext>
            </a:extLst>
          </p:cNvPr>
          <p:cNvSpPr/>
          <p:nvPr/>
        </p:nvSpPr>
        <p:spPr>
          <a:xfrm>
            <a:off x="6687238" y="-129448"/>
            <a:ext cx="5662670" cy="7116896"/>
          </a:xfrm>
          <a:custGeom>
            <a:avLst/>
            <a:gdLst>
              <a:gd name="connsiteX0" fmla="*/ 925417 w 5662670"/>
              <a:gd name="connsiteY0" fmla="*/ 495759 h 7116896"/>
              <a:gd name="connsiteX1" fmla="*/ 1972020 w 5662670"/>
              <a:gd name="connsiteY1" fmla="*/ 66101 h 7116896"/>
              <a:gd name="connsiteX2" fmla="*/ 5607586 w 5662670"/>
              <a:gd name="connsiteY2" fmla="*/ 0 h 7116896"/>
              <a:gd name="connsiteX3" fmla="*/ 5662670 w 5662670"/>
              <a:gd name="connsiteY3" fmla="*/ 7116896 h 7116896"/>
              <a:gd name="connsiteX4" fmla="*/ 3249976 w 5662670"/>
              <a:gd name="connsiteY4" fmla="*/ 7094863 h 7116896"/>
              <a:gd name="connsiteX5" fmla="*/ 1762699 w 5662670"/>
              <a:gd name="connsiteY5" fmla="*/ 6268597 h 7116896"/>
              <a:gd name="connsiteX6" fmla="*/ 0 w 5662670"/>
              <a:gd name="connsiteY6" fmla="*/ 3591499 h 7116896"/>
              <a:gd name="connsiteX7" fmla="*/ 925417 w 5662670"/>
              <a:gd name="connsiteY7" fmla="*/ 495759 h 711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2670" h="7116896">
                <a:moveTo>
                  <a:pt x="925417" y="495759"/>
                </a:moveTo>
                <a:lnTo>
                  <a:pt x="1972020" y="66101"/>
                </a:lnTo>
                <a:lnTo>
                  <a:pt x="5607586" y="0"/>
                </a:lnTo>
                <a:lnTo>
                  <a:pt x="5662670" y="7116896"/>
                </a:lnTo>
                <a:lnTo>
                  <a:pt x="3249976" y="7094863"/>
                </a:lnTo>
                <a:lnTo>
                  <a:pt x="1762699" y="6268597"/>
                </a:lnTo>
                <a:lnTo>
                  <a:pt x="0" y="3591499"/>
                </a:lnTo>
                <a:lnTo>
                  <a:pt x="925417" y="4957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8684A4-0B12-6CD1-AF9F-1DEDDD012D29}"/>
              </a:ext>
            </a:extLst>
          </p:cNvPr>
          <p:cNvSpPr txBox="1"/>
          <p:nvPr/>
        </p:nvSpPr>
        <p:spPr>
          <a:xfrm>
            <a:off x="287953" y="1860323"/>
            <a:ext cx="10033337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5400" dirty="0">
                <a:solidFill>
                  <a:srgbClr val="0070C0"/>
                </a:solidFill>
                <a:latin typeface="Helvetica" pitchFamily="2" charset="0"/>
                <a:ea typeface="Klee Medium" panose="02020600000000000000" pitchFamily="18" charset="-128"/>
                <a:cs typeface="Verdana" panose="020B0604030504040204" pitchFamily="34" charset="0"/>
              </a:rPr>
              <a:t>Tutorial 8</a:t>
            </a:r>
          </a:p>
          <a:p>
            <a:pPr>
              <a:lnSpc>
                <a:spcPct val="120000"/>
              </a:lnSpc>
            </a:pPr>
            <a:r>
              <a:rPr kumimoji="1" lang="en-US" altLang="zh-CN" sz="4400" dirty="0">
                <a:solidFill>
                  <a:srgbClr val="0070C0"/>
                </a:solidFill>
                <a:latin typeface="Helvetica" pitchFamily="2" charset="0"/>
                <a:ea typeface="Klee Medium" panose="02020600000000000000" pitchFamily="18" charset="-128"/>
                <a:cs typeface="Verdana" panose="020B0604030504040204" pitchFamily="34" charset="0"/>
              </a:rPr>
              <a:t>Neural Networks</a:t>
            </a:r>
            <a:endParaRPr kumimoji="1" lang="zh-CN" altLang="en-US" sz="4400" dirty="0">
              <a:solidFill>
                <a:srgbClr val="0070C0"/>
              </a:solidFill>
              <a:latin typeface="Helvetica" pitchFamily="2" charset="0"/>
              <a:ea typeface="Klee Medium" panose="02020600000000000000" pitchFamily="18" charset="-128"/>
              <a:cs typeface="Verdana" panose="020B060403050404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E9BBE6-17B7-B80A-0B65-9ED6368D0E7A}"/>
              </a:ext>
            </a:extLst>
          </p:cNvPr>
          <p:cNvSpPr txBox="1"/>
          <p:nvPr/>
        </p:nvSpPr>
        <p:spPr>
          <a:xfrm>
            <a:off x="287953" y="5257368"/>
            <a:ext cx="6162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</a:rPr>
              <a:t>Dan </a:t>
            </a:r>
            <a:r>
              <a:rPr kumimoji="1" lang="en-US" altLang="zh-CN" dirty="0" err="1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</a:rPr>
              <a:t>Qiao</a:t>
            </a:r>
            <a:endParaRPr kumimoji="1" lang="en-US" altLang="zh-CN" dirty="0">
              <a:latin typeface="Helvetica" pitchFamily="2" charset="0"/>
              <a:ea typeface="Verdana" panose="020B0604030504040204" pitchFamily="34" charset="0"/>
              <a:cs typeface="Didot" panose="02000503000000020003" pitchFamily="2" charset="-79"/>
            </a:endParaRPr>
          </a:p>
          <a:p>
            <a:r>
              <a:rPr kumimoji="1" lang="en-US" altLang="zh-CN" dirty="0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  <a:hlinkClick r:id="rId2"/>
              </a:rPr>
              <a:t>danqiao@link.cuhk.edu.cn</a:t>
            </a:r>
            <a:endParaRPr kumimoji="1" lang="en-US" altLang="zh-CN" dirty="0">
              <a:latin typeface="Helvetica" pitchFamily="2" charset="0"/>
              <a:ea typeface="Verdana" panose="020B0604030504040204" pitchFamily="34" charset="0"/>
              <a:cs typeface="Didot" panose="02000503000000020003" pitchFamily="2" charset="-79"/>
            </a:endParaRPr>
          </a:p>
          <a:p>
            <a:r>
              <a:rPr kumimoji="1" lang="en-US" altLang="zh-CN" dirty="0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</a:rPr>
              <a:t>OH: 16:00~17:00, Friday, Seat 81, SDS Lab in ZX Building</a:t>
            </a:r>
          </a:p>
          <a:p>
            <a:r>
              <a:rPr kumimoji="1" lang="en-US" altLang="zh-CN" dirty="0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</a:rPr>
              <a:t>Nov. 8, 2022</a:t>
            </a:r>
          </a:p>
        </p:txBody>
      </p:sp>
    </p:spTree>
    <p:extLst>
      <p:ext uri="{BB962C8B-B14F-4D97-AF65-F5344CB8AC3E}">
        <p14:creationId xmlns:p14="http://schemas.microsoft.com/office/powerpoint/2010/main" val="73266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86179" y="1348179"/>
            <a:ext cx="336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Neural Network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3939" y="2555220"/>
            <a:ext cx="3643344" cy="2643851"/>
            <a:chOff x="1371600" y="2174240"/>
            <a:chExt cx="6537960" cy="4664514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5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5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59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5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05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5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60" y="3282511"/>
              <a:ext cx="533401" cy="1602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2" y="5235774"/>
              <a:ext cx="533401" cy="1602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/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F21962-40D1-6728-60C8-517F85B9D8CC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39BE37A-7068-CF41-9108-059A10F8C4F0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426CBFA-D352-C721-BC05-B717CC5F52B8}"/>
                </a:ext>
              </a:extLst>
            </p:cNvPr>
            <p:cNvSpPr txBox="1"/>
            <p:nvPr/>
          </p:nvSpPr>
          <p:spPr>
            <a:xfrm>
              <a:off x="358795" y="36572"/>
              <a:ext cx="26164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Back Propagation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48" name="Picture 41" descr="latex-image-1.pdf">
            <a:extLst>
              <a:ext uri="{FF2B5EF4-FFF2-40B4-BE49-F238E27FC236}">
                <a16:creationId xmlns:a16="http://schemas.microsoft.com/office/drawing/2014/main" id="{878375EC-F746-117D-174A-60E9080A2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r="55722" b="82642"/>
          <a:stretch/>
        </p:blipFill>
        <p:spPr>
          <a:xfrm>
            <a:off x="4364399" y="669964"/>
            <a:ext cx="3116172" cy="51047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44C77808-28A9-CF4A-2BDF-4A314B2775C8}"/>
              </a:ext>
            </a:extLst>
          </p:cNvPr>
          <p:cNvSpPr txBox="1"/>
          <p:nvPr/>
        </p:nvSpPr>
        <p:spPr>
          <a:xfrm>
            <a:off x="3374014" y="66996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Loss</a:t>
            </a:r>
            <a:endParaRPr kumimoji="1" lang="zh-CN" altLang="en-US" dirty="0">
              <a:latin typeface="Georgia" panose="02040502050405020303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8FF29A-CEF6-EC94-3994-434317278689}"/>
              </a:ext>
            </a:extLst>
          </p:cNvPr>
          <p:cNvGrpSpPr/>
          <p:nvPr/>
        </p:nvGrpSpPr>
        <p:grpSpPr>
          <a:xfrm>
            <a:off x="4229034" y="1375003"/>
            <a:ext cx="7479583" cy="5235154"/>
            <a:chOff x="4229034" y="1375003"/>
            <a:chExt cx="7479583" cy="5235154"/>
          </a:xfrm>
        </p:grpSpPr>
        <p:grpSp>
          <p:nvGrpSpPr>
            <p:cNvPr id="8" name="Group 7"/>
            <p:cNvGrpSpPr/>
            <p:nvPr/>
          </p:nvGrpSpPr>
          <p:grpSpPr>
            <a:xfrm>
              <a:off x="4229034" y="1375003"/>
              <a:ext cx="7479583" cy="5235154"/>
              <a:chOff x="210000" y="1743969"/>
              <a:chExt cx="8770240" cy="447648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10000" y="1743969"/>
                <a:ext cx="8770240" cy="4476485"/>
              </a:xfrm>
              <a:prstGeom prst="rect">
                <a:avLst/>
              </a:prstGeom>
              <a:noFill/>
              <a:ln w="38100" cmpd="sng"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4348162" y="1878937"/>
                <a:ext cx="0" cy="4172189"/>
              </a:xfrm>
              <a:prstGeom prst="line">
                <a:avLst/>
              </a:prstGeom>
              <a:ln w="38100" cmpd="sng"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337" y="1485566"/>
              <a:ext cx="7038643" cy="49464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43D4B6-BEBD-BBF8-3A1A-0C671CD94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4380" y="5632795"/>
              <a:ext cx="1271366" cy="909734"/>
            </a:xfrm>
            <a:prstGeom prst="rect">
              <a:avLst/>
            </a:prstGeom>
          </p:spPr>
        </p:pic>
        <p:pic>
          <p:nvPicPr>
            <p:cNvPr id="2" name="Picture 41" descr="latex-image-1.pdf">
              <a:extLst>
                <a:ext uri="{FF2B5EF4-FFF2-40B4-BE49-F238E27FC236}">
                  <a16:creationId xmlns:a16="http://schemas.microsoft.com/office/drawing/2014/main" id="{2B34CC58-175E-FC4A-82F8-6463EFD5B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38" t="87672" r="11844" b="1357"/>
            <a:stretch/>
          </p:blipFill>
          <p:spPr>
            <a:xfrm>
              <a:off x="10026165" y="5811662"/>
              <a:ext cx="395414" cy="542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91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3C40FC6B-3E56-377B-723F-C0EADA891D95}"/>
              </a:ext>
            </a:extLst>
          </p:cNvPr>
          <p:cNvSpPr txBox="1"/>
          <p:nvPr/>
        </p:nvSpPr>
        <p:spPr>
          <a:xfrm>
            <a:off x="843825" y="1309230"/>
            <a:ext cx="77117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Recap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(10 min)</a:t>
            </a: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Multi 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Computation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Backpropagation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&amp;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Chain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Georgia" panose="02040502050405020303" pitchFamily="18" charset="0"/>
            </a:endParaRP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r>
              <a:rPr kumimoji="1" lang="en-US" altLang="zh-CN" dirty="0">
                <a:latin typeface="Georgia" panose="02040502050405020303" pitchFamily="18" charset="0"/>
              </a:rPr>
              <a:t>Demo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(40 min)</a:t>
            </a: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Example 1: Iris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Example 2: LDAPS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Extension: MNIST Classification by </a:t>
            </a:r>
            <a:r>
              <a:rPr kumimoji="1" lang="en-US" altLang="zh-CN" dirty="0" err="1">
                <a:latin typeface="Georgia" panose="02040502050405020303" pitchFamily="18" charset="0"/>
              </a:rPr>
              <a:t>Pytorch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endParaRPr kumimoji="1" lang="zh-CN" altLang="en-US" dirty="0">
              <a:latin typeface="Georgia" panose="02040502050405020303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B62304B-6ED2-8CB7-258C-38A96BC7ACB8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A63160C-535C-FB92-8409-3836CE5B1DCF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D5186B4-71D2-F06C-6641-3804993B7853}"/>
                </a:ext>
              </a:extLst>
            </p:cNvPr>
            <p:cNvSpPr txBox="1"/>
            <p:nvPr/>
          </p:nvSpPr>
          <p:spPr>
            <a:xfrm>
              <a:off x="358795" y="36572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Outlines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34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C2317D-3BBB-887A-923E-38FD3884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521" y="1200259"/>
            <a:ext cx="8822351" cy="17065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F9BC2E6-58D4-4E41-0842-CF5ECA90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60" y="3823979"/>
            <a:ext cx="8747625" cy="21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458E16-C504-FDA7-4262-83C7C389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16" y="940158"/>
            <a:ext cx="7772400" cy="26374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D12D70-E7BA-5D33-37F7-D17A34AF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016" y="3642404"/>
            <a:ext cx="7772400" cy="1769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83B413-1768-4183-7C3E-1F77D00D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016" y="5619056"/>
            <a:ext cx="7772400" cy="8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7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698E59-EE99-7BFC-DA23-10BC57607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996"/>
          <a:stretch/>
        </p:blipFill>
        <p:spPr>
          <a:xfrm>
            <a:off x="9277451" y="2216020"/>
            <a:ext cx="1879160" cy="33780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C9837C6-47DE-1CC7-2A33-0AEEB84805E5}"/>
              </a:ext>
            </a:extLst>
          </p:cNvPr>
          <p:cNvSpPr txBox="1"/>
          <p:nvPr/>
        </p:nvSpPr>
        <p:spPr>
          <a:xfrm>
            <a:off x="6975606" y="1069036"/>
            <a:ext cx="1449436" cy="376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The Iris Dataset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CBF1EF-13C0-F580-268B-BCB57627A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47"/>
          <a:stretch/>
        </p:blipFill>
        <p:spPr>
          <a:xfrm>
            <a:off x="3998068" y="1525009"/>
            <a:ext cx="5128096" cy="42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9837C6-47DE-1CC7-2A33-0AEEB84805E5}"/>
              </a:ext>
            </a:extLst>
          </p:cNvPr>
          <p:cNvSpPr txBox="1"/>
          <p:nvPr/>
        </p:nvSpPr>
        <p:spPr>
          <a:xfrm>
            <a:off x="6975606" y="1069036"/>
            <a:ext cx="1449436" cy="376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The Iris Dataset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46403A-A9F1-D4CA-302E-8BDA6039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61" y="2056757"/>
            <a:ext cx="4927870" cy="22104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83E240E-DBA3-3928-B84D-DED49F1C3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905" y="2044700"/>
            <a:ext cx="2310833" cy="23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53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9837C6-47DE-1CC7-2A33-0AEEB84805E5}"/>
              </a:ext>
            </a:extLst>
          </p:cNvPr>
          <p:cNvSpPr txBox="1"/>
          <p:nvPr/>
        </p:nvSpPr>
        <p:spPr>
          <a:xfrm>
            <a:off x="6975606" y="1069036"/>
            <a:ext cx="1449436" cy="376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The Iris Dataset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A6CFB3-4930-019D-3710-A8293DC6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85" y="1384205"/>
            <a:ext cx="5490524" cy="22581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8FF21F-AF70-028D-5F87-09945353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19" y="3957573"/>
            <a:ext cx="5463610" cy="20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BC670B-0EDC-81D7-CCEF-C14ACB90B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87" y="621605"/>
            <a:ext cx="5409740" cy="604159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F7CD5A5-342F-28A5-7E3D-48BCBD3DFBFD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DB574-22ED-841A-FC25-60884B8E2B7B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B5C03D-2C5F-DE16-1E1D-C3088F8A8C7C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84D59B2-948F-9B6F-97BD-8AD59C38CA05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</p:spTree>
    <p:extLst>
      <p:ext uri="{BB962C8B-B14F-4D97-AF65-F5344CB8AC3E}">
        <p14:creationId xmlns:p14="http://schemas.microsoft.com/office/powerpoint/2010/main" val="414037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F7CD5A5-342F-28A5-7E3D-48BCBD3DFBFD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DB574-22ED-841A-FC25-60884B8E2B7B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B5C03D-2C5F-DE16-1E1D-C3088F8A8C7C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84D59B2-948F-9B6F-97BD-8AD59C38CA05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4DB97D-EE24-33AF-6B7F-133EC99BF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351"/>
          <a:stretch/>
        </p:blipFill>
        <p:spPr>
          <a:xfrm>
            <a:off x="4541509" y="1010769"/>
            <a:ext cx="6473391" cy="705951"/>
          </a:xfrm>
          <a:prstGeom prst="rect">
            <a:avLst/>
          </a:prstGeom>
        </p:spPr>
      </p:pic>
      <p:pic>
        <p:nvPicPr>
          <p:cNvPr id="77826" name="Picture 2">
            <a:extLst>
              <a:ext uri="{FF2B5EF4-FFF2-40B4-BE49-F238E27FC236}">
                <a16:creationId xmlns:a16="http://schemas.microsoft.com/office/drawing/2014/main" id="{F5555C05-0C6C-7083-3C91-F742464C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84" y="1960819"/>
            <a:ext cx="4241260" cy="424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296B3F32-3E30-AF95-DA9C-343E7AC7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21" y="1960818"/>
            <a:ext cx="4241261" cy="424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35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F7CD5A5-342F-28A5-7E3D-48BCBD3DFBFD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DB574-22ED-841A-FC25-60884B8E2B7B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B5C03D-2C5F-DE16-1E1D-C3088F8A8C7C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84D59B2-948F-9B6F-97BD-8AD59C38CA05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E0F797-A2AD-A48F-7EE6-4D51809F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61" y="770668"/>
            <a:ext cx="5771218" cy="57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3C40FC6B-3E56-377B-723F-C0EADA891D95}"/>
              </a:ext>
            </a:extLst>
          </p:cNvPr>
          <p:cNvSpPr txBox="1"/>
          <p:nvPr/>
        </p:nvSpPr>
        <p:spPr>
          <a:xfrm>
            <a:off x="843825" y="1309230"/>
            <a:ext cx="77117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Recap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(10 min)</a:t>
            </a: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Multi 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Computation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Backpropagation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&amp;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Chain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Georgia" panose="02040502050405020303" pitchFamily="18" charset="0"/>
            </a:endParaRP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r>
              <a:rPr kumimoji="1" lang="en-US" altLang="zh-CN" dirty="0">
                <a:latin typeface="Georgia" panose="02040502050405020303" pitchFamily="18" charset="0"/>
              </a:rPr>
              <a:t>Demo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(40 min)</a:t>
            </a: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Example 1: Iris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Example 2: LDAPS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Extension: MNIST Classification by </a:t>
            </a:r>
            <a:r>
              <a:rPr kumimoji="1" lang="en-US" altLang="zh-CN" dirty="0" err="1">
                <a:latin typeface="Georgia" panose="02040502050405020303" pitchFamily="18" charset="0"/>
              </a:rPr>
              <a:t>Pytorch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endParaRPr kumimoji="1" lang="en-US" altLang="zh-CN" dirty="0">
              <a:latin typeface="Georgia" panose="02040502050405020303" pitchFamily="18" charset="0"/>
            </a:endParaRPr>
          </a:p>
          <a:p>
            <a:endParaRPr kumimoji="1" lang="zh-CN" altLang="en-US" dirty="0">
              <a:latin typeface="Georgia" panose="02040502050405020303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B62304B-6ED2-8CB7-258C-38A96BC7ACB8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A63160C-535C-FB92-8409-3836CE5B1DCF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D5186B4-71D2-F06C-6641-3804993B7853}"/>
                </a:ext>
              </a:extLst>
            </p:cNvPr>
            <p:cNvSpPr txBox="1"/>
            <p:nvPr/>
          </p:nvSpPr>
          <p:spPr>
            <a:xfrm>
              <a:off x="358795" y="36572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Outlines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93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F7CD5A5-342F-28A5-7E3D-48BCBD3DFBFD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DB574-22ED-841A-FC25-60884B8E2B7B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B5C03D-2C5F-DE16-1E1D-C3088F8A8C7C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84D59B2-948F-9B6F-97BD-8AD59C38CA05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FD08CF-6E15-2A9A-246E-AC8FB62B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358" y="870857"/>
            <a:ext cx="6689454" cy="48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7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33E7F5-FF3C-70A5-5715-30EE8499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97" y="1445293"/>
            <a:ext cx="8174369" cy="39674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B6032A-77AF-D483-51C1-6CA3408B9F66}"/>
              </a:ext>
            </a:extLst>
          </p:cNvPr>
          <p:cNvSpPr txBox="1"/>
          <p:nvPr/>
        </p:nvSpPr>
        <p:spPr>
          <a:xfrm>
            <a:off x="6975606" y="1069036"/>
            <a:ext cx="1749197" cy="376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The LADPS Dataset</a:t>
            </a:r>
          </a:p>
        </p:txBody>
      </p:sp>
    </p:spTree>
    <p:extLst>
      <p:ext uri="{BB962C8B-B14F-4D97-AF65-F5344CB8AC3E}">
        <p14:creationId xmlns:p14="http://schemas.microsoft.com/office/powerpoint/2010/main" val="3670979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71AE23-DFD9-4306-7647-96AE44AF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323" y="1781164"/>
            <a:ext cx="8288882" cy="32956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299CE3-B990-4090-3316-803F880A53D1}"/>
              </a:ext>
            </a:extLst>
          </p:cNvPr>
          <p:cNvSpPr txBox="1"/>
          <p:nvPr/>
        </p:nvSpPr>
        <p:spPr>
          <a:xfrm>
            <a:off x="3544323" y="1181434"/>
            <a:ext cx="3730508" cy="457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There are some unusual data point</a:t>
            </a:r>
          </a:p>
        </p:txBody>
      </p:sp>
    </p:spTree>
    <p:extLst>
      <p:ext uri="{BB962C8B-B14F-4D97-AF65-F5344CB8AC3E}">
        <p14:creationId xmlns:p14="http://schemas.microsoft.com/office/powerpoint/2010/main" val="2075614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2E8107-8AA6-FC78-2354-7BBF5F66A0B8}"/>
              </a:ext>
            </a:extLst>
          </p:cNvPr>
          <p:cNvSpPr txBox="1"/>
          <p:nvPr/>
        </p:nvSpPr>
        <p:spPr>
          <a:xfrm>
            <a:off x="3343541" y="878858"/>
            <a:ext cx="6130204" cy="457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Drop the full data row, or fill the </a:t>
            </a:r>
            <a:r>
              <a:rPr kumimoji="1" lang="en-US" altLang="zh-CN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NaN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with the mean value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63A3B1-E45A-EE20-0E78-63F57CE23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5"/>
          <a:stretch/>
        </p:blipFill>
        <p:spPr>
          <a:xfrm>
            <a:off x="3417454" y="1958681"/>
            <a:ext cx="8566705" cy="41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30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B25ECE-8DAD-7936-2F9E-D31B598C2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9"/>
          <a:stretch/>
        </p:blipFill>
        <p:spPr>
          <a:xfrm>
            <a:off x="7570693" y="2985894"/>
            <a:ext cx="4326172" cy="35761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A52491-85B4-38F4-55BA-B8D60FD90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4" r="44339"/>
          <a:stretch/>
        </p:blipFill>
        <p:spPr>
          <a:xfrm>
            <a:off x="3244521" y="3007609"/>
            <a:ext cx="4326172" cy="2742848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BD319748-2655-F89E-EC9F-7C10ADCBFCD5}"/>
              </a:ext>
            </a:extLst>
          </p:cNvPr>
          <p:cNvSpPr/>
          <p:nvPr/>
        </p:nvSpPr>
        <p:spPr>
          <a:xfrm>
            <a:off x="9239869" y="3704782"/>
            <a:ext cx="1216550" cy="25444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5274B6-35BA-9955-DCBD-6A0A56ED75DC}"/>
              </a:ext>
            </a:extLst>
          </p:cNvPr>
          <p:cNvSpPr txBox="1"/>
          <p:nvPr/>
        </p:nvSpPr>
        <p:spPr>
          <a:xfrm>
            <a:off x="3343541" y="878858"/>
            <a:ext cx="6130204" cy="457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Drop the full data row, or fill the </a:t>
            </a:r>
            <a:r>
              <a:rPr kumimoji="1" lang="en-US" altLang="zh-CN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NaN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with the mean value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09F7C8-D78A-4BC9-1EE0-935C00742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474" y="1325678"/>
            <a:ext cx="5378395" cy="15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01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4C8732F-16ED-C7F4-AA0A-771A79BF1A47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719B95-490A-5B31-BD79-E2C9DA8D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27" y="577776"/>
            <a:ext cx="7772400" cy="31809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2B0A6F-29C9-7FAD-99B3-7BB163C9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79" y="3826008"/>
            <a:ext cx="2141128" cy="29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E327D8-9EF9-32BE-3CFE-4AAF6487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082" y="1107543"/>
            <a:ext cx="4982328" cy="28629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C8732F-16ED-C7F4-AA0A-771A79BF1A47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EB62E9-2907-4595-C852-4CF9B209445A}"/>
              </a:ext>
            </a:extLst>
          </p:cNvPr>
          <p:cNvSpPr txBox="1"/>
          <p:nvPr/>
        </p:nvSpPr>
        <p:spPr>
          <a:xfrm>
            <a:off x="4186379" y="580322"/>
            <a:ext cx="4825360" cy="457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Sometimes we need to normalize the datasets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155FA2-5F0D-D9F2-7469-85F174CC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63" y="4172569"/>
            <a:ext cx="6291896" cy="20255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C0CC6F-9AC7-6029-4D9F-74B4E555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1" y="4252082"/>
            <a:ext cx="5217446" cy="202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30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Split Train-Test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502CF8-339B-F21D-3875-1E819D56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67" y="3184612"/>
            <a:ext cx="7772400" cy="1856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6D1FAC-6DF3-CB24-6D18-5EF2FDE81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67" y="1748807"/>
            <a:ext cx="7772400" cy="7858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8DA8B86-22A0-05D0-D2FD-AEC1CCCA1ABE}"/>
              </a:ext>
            </a:extLst>
          </p:cNvPr>
          <p:cNvSpPr txBox="1"/>
          <p:nvPr/>
        </p:nvSpPr>
        <p:spPr>
          <a:xfrm>
            <a:off x="3837167" y="2630957"/>
            <a:ext cx="4237057" cy="457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Split into two 80%-20% Train-Test Sets</a:t>
            </a:r>
          </a:p>
        </p:txBody>
      </p:sp>
    </p:spTree>
    <p:extLst>
      <p:ext uri="{BB962C8B-B14F-4D97-AF65-F5344CB8AC3E}">
        <p14:creationId xmlns:p14="http://schemas.microsoft.com/office/powerpoint/2010/main" val="1859280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Data Preprocessing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6B4511-7169-0ED8-9886-E5F776E568CA}"/>
              </a:ext>
            </a:extLst>
          </p:cNvPr>
          <p:cNvSpPr txBox="1"/>
          <p:nvPr/>
        </p:nvSpPr>
        <p:spPr>
          <a:xfrm>
            <a:off x="358795" y="1107543"/>
            <a:ext cx="2885726" cy="25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Georgia" panose="02040502050405020303" pitchFamily="18" charset="0"/>
              </a:rPr>
              <a:t>Preprocessing Steps: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Load 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Observe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Data Clean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Split Train-Test Set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Choose Your ML Model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9457EF-3223-622D-FA1C-2EEA1997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694" y="959560"/>
            <a:ext cx="7772400" cy="53656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1D9CB7-8114-9B74-8B51-62D838E4C9D3}"/>
              </a:ext>
            </a:extLst>
          </p:cNvPr>
          <p:cNvSpPr txBox="1"/>
          <p:nvPr/>
        </p:nvSpPr>
        <p:spPr>
          <a:xfrm>
            <a:off x="420130" y="6499654"/>
            <a:ext cx="5298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Georgia" panose="02040502050405020303" pitchFamily="18" charset="0"/>
              </a:rPr>
              <a:t>The hundred-page machine learning book-Andriy </a:t>
            </a:r>
            <a:r>
              <a:rPr kumimoji="1" lang="en-US" altLang="zh-CN" sz="1400" dirty="0" err="1">
                <a:latin typeface="Georgia" panose="02040502050405020303" pitchFamily="18" charset="0"/>
              </a:rPr>
              <a:t>Burkov</a:t>
            </a:r>
            <a:r>
              <a:rPr kumimoji="1" lang="en-US" altLang="zh-CN" sz="1400" dirty="0">
                <a:latin typeface="Georgia" panose="02040502050405020303" pitchFamily="18" charset="0"/>
              </a:rPr>
              <a:t> (2019)</a:t>
            </a:r>
            <a:endParaRPr kumimoji="1" lang="zh-CN" altLang="en-U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174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E33E3C1-FC2A-E794-3B21-2776D3B73BEE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C0D07F4-7960-E026-C0F2-662C856AF5A0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3A38E80-C276-7F5B-5CC5-6F0365291A97}"/>
                </a:ext>
              </a:extLst>
            </p:cNvPr>
            <p:cNvSpPr txBox="1"/>
            <p:nvPr/>
          </p:nvSpPr>
          <p:spPr>
            <a:xfrm>
              <a:off x="358795" y="36572"/>
              <a:ext cx="41216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Example 1: Iris Classification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89DFE6-4A86-8D5A-04AD-37506481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02116"/>
            <a:ext cx="7772400" cy="14279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73AE4F-8F78-BEEF-9752-945611D7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89" y="5496366"/>
            <a:ext cx="6451821" cy="919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0F9A58-44B5-7FDA-8119-4674D0B6F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2533378"/>
            <a:ext cx="7772400" cy="27596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5B139C-A0C1-7A21-ACEB-402C5C3CC19D}"/>
              </a:ext>
            </a:extLst>
          </p:cNvPr>
          <p:cNvSpPr txBox="1"/>
          <p:nvPr/>
        </p:nvSpPr>
        <p:spPr>
          <a:xfrm>
            <a:off x="2209799" y="2330089"/>
            <a:ext cx="609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Adaptive Moment Estimation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790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81AD77-E5E0-B84F-E60F-CC9881FD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04" y="1178884"/>
            <a:ext cx="10098819" cy="470457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06A1525-8F3B-B73A-85B3-D444D588EDC1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1B730B5-7429-DB28-19BC-EEF7CCD0A231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0B20749-44E1-DE91-8BF6-153EFB905635}"/>
                </a:ext>
              </a:extLst>
            </p:cNvPr>
            <p:cNvSpPr txBox="1"/>
            <p:nvPr/>
          </p:nvSpPr>
          <p:spPr>
            <a:xfrm>
              <a:off x="358795" y="3657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MLP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890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E33E3C1-FC2A-E794-3B21-2776D3B73BEE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C0D07F4-7960-E026-C0F2-662C856AF5A0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3A38E80-C276-7F5B-5CC5-6F0365291A97}"/>
                </a:ext>
              </a:extLst>
            </p:cNvPr>
            <p:cNvSpPr txBox="1"/>
            <p:nvPr/>
          </p:nvSpPr>
          <p:spPr>
            <a:xfrm>
              <a:off x="358795" y="36572"/>
              <a:ext cx="41216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Example 1: Iris Classification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4FF041A-E622-3C88-E45A-9545F8EA7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4138"/>
            <a:ext cx="7729993" cy="30358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A7D098-879F-EB74-F34D-F09693B6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393" y="3962314"/>
            <a:ext cx="7772400" cy="27340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54E1BA-2301-FAA0-C4B3-B2C4B6992A1B}"/>
              </a:ext>
            </a:extLst>
          </p:cNvPr>
          <p:cNvSpPr txBox="1"/>
          <p:nvPr/>
        </p:nvSpPr>
        <p:spPr>
          <a:xfrm>
            <a:off x="2111071" y="3661496"/>
            <a:ext cx="609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Limited-memory </a:t>
            </a:r>
            <a:r>
              <a:rPr lang="en" altLang="zh-CN" b="0" i="0" u="none" strike="noStrike" dirty="0" err="1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Broyden</a:t>
            </a:r>
            <a:r>
              <a:rPr lang="en" altLang="zh-CN" b="0" i="0" u="none" strike="noStrike" dirty="0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–Fletcher–Goldfarb–</a:t>
            </a:r>
            <a:r>
              <a:rPr lang="en" altLang="zh-CN" b="0" i="0" u="none" strike="noStrike" dirty="0" err="1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Shanno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C949AB-CEF2-A1FE-61DB-BE328B18E519}"/>
              </a:ext>
            </a:extLst>
          </p:cNvPr>
          <p:cNvSpPr txBox="1"/>
          <p:nvPr/>
        </p:nvSpPr>
        <p:spPr>
          <a:xfrm>
            <a:off x="2209800" y="441957"/>
            <a:ext cx="609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u="none" strike="noStrike" dirty="0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Stochastic</a:t>
            </a:r>
            <a:r>
              <a:rPr lang="zh-CN" altLang="en-US" b="0" i="0" u="none" strike="noStrike" dirty="0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zh-CN" b="0" i="0" u="none" strike="noStrike" dirty="0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Gradient</a:t>
            </a:r>
            <a:r>
              <a:rPr lang="zh-CN" altLang="en-US" b="0" i="0" u="none" strike="noStrike" dirty="0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altLang="zh-CN" b="0" i="0" u="none" strike="noStrike" dirty="0">
                <a:solidFill>
                  <a:srgbClr val="C7254E"/>
                </a:solidFill>
                <a:effectLst/>
                <a:latin typeface="Source Code Pro" panose="020F0502020204030204" pitchFamily="34" charset="0"/>
              </a:rPr>
              <a:t>Descent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9876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E33E3C1-FC2A-E794-3B21-2776D3B73BEE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C0D07F4-7960-E026-C0F2-662C856AF5A0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3A38E80-C276-7F5B-5CC5-6F0365291A97}"/>
                </a:ext>
              </a:extLst>
            </p:cNvPr>
            <p:cNvSpPr txBox="1"/>
            <p:nvPr/>
          </p:nvSpPr>
          <p:spPr>
            <a:xfrm>
              <a:off x="358795" y="36572"/>
              <a:ext cx="44646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Example 2: LDAPS Regression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555EBE2-ADE2-C448-13C8-BB220EB0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87" y="817434"/>
            <a:ext cx="7772400" cy="22814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490B08-E4CA-C2A7-6A30-CCFC3BAF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87" y="3578131"/>
            <a:ext cx="778340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3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55EBE2-ADE2-C448-13C8-BB220EB0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87" y="817434"/>
            <a:ext cx="7772400" cy="228149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26E781-44E5-4584-66A0-6A17958F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87" y="4960190"/>
            <a:ext cx="7772400" cy="6788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CFAE73-4E93-E1C1-DE6E-550455236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887" y="3429000"/>
            <a:ext cx="7772400" cy="100594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5F252D3-0465-A88C-14CE-E1E9B081BE0A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B875AF2-8A39-6B03-0E2B-7DCB6F5BD02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83E74C2-2F54-A0F6-F449-364AD6C0CA17}"/>
                </a:ext>
              </a:extLst>
            </p:cNvPr>
            <p:cNvSpPr txBox="1"/>
            <p:nvPr/>
          </p:nvSpPr>
          <p:spPr>
            <a:xfrm>
              <a:off x="358795" y="36572"/>
              <a:ext cx="44646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Example 2: LDAPS Regression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754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1E7A39-7D59-16BE-916A-C305441C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6954"/>
            <a:ext cx="7772400" cy="281129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580C14D-E642-B544-0D6C-00D86831AE5B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9013DFB-7BC2-30F9-8862-9A5AE402EDB4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F0B1A2-ADDB-E5A3-1FE0-715F9B281837}"/>
                </a:ext>
              </a:extLst>
            </p:cNvPr>
            <p:cNvSpPr txBox="1"/>
            <p:nvPr/>
          </p:nvSpPr>
          <p:spPr>
            <a:xfrm>
              <a:off x="358795" y="36572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Remark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1BBD47F-DF3E-F7F4-8C88-88EFF0495A3B}"/>
              </a:ext>
            </a:extLst>
          </p:cNvPr>
          <p:cNvSpPr txBox="1"/>
          <p:nvPr/>
        </p:nvSpPr>
        <p:spPr>
          <a:xfrm>
            <a:off x="2209800" y="1177047"/>
            <a:ext cx="6086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Georgia" panose="02040502050405020303" pitchFamily="18" charset="0"/>
              </a:rPr>
              <a:t>MLPClassifier</a:t>
            </a:r>
            <a:r>
              <a:rPr kumimoji="1" lang="en-US" altLang="zh-CN" dirty="0">
                <a:latin typeface="Georgia" panose="02040502050405020303" pitchFamily="18" charset="0"/>
              </a:rPr>
              <a:t> use Cross entropy(log-loss) as loss function</a:t>
            </a:r>
          </a:p>
          <a:p>
            <a:r>
              <a:rPr kumimoji="1" lang="en-US" altLang="zh-CN" dirty="0" err="1">
                <a:latin typeface="Georgia" panose="02040502050405020303" pitchFamily="18" charset="0"/>
              </a:rPr>
              <a:t>MLPRegressor</a:t>
            </a:r>
            <a:r>
              <a:rPr kumimoji="1" lang="en-US" altLang="zh-CN" dirty="0">
                <a:latin typeface="Georgia" panose="02040502050405020303" pitchFamily="18" charset="0"/>
              </a:rPr>
              <a:t> use MSE as loss function</a:t>
            </a:r>
          </a:p>
          <a:p>
            <a:r>
              <a:rPr kumimoji="1" lang="en-US" altLang="zh-CN" dirty="0">
                <a:latin typeface="Georgia" panose="02040502050405020303" pitchFamily="18" charset="0"/>
              </a:rPr>
              <a:t>More details refer to the </a:t>
            </a:r>
            <a:r>
              <a:rPr kumimoji="1" lang="en-US" altLang="zh-CN" dirty="0" err="1">
                <a:latin typeface="Georgia" panose="02040502050405020303" pitchFamily="18" charset="0"/>
              </a:rPr>
              <a:t>sklearn</a:t>
            </a:r>
            <a:r>
              <a:rPr kumimoji="1" lang="en-US" altLang="zh-CN" dirty="0">
                <a:latin typeface="Georgia" panose="02040502050405020303" pitchFamily="18" charset="0"/>
              </a:rPr>
              <a:t> tutorial website</a:t>
            </a:r>
            <a:endParaRPr kumimoji="1"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51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064B849-7E02-9ED7-9262-8A2DA4E89B64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D104CA5-746A-1149-3CCC-8B619638DE4E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936A0F6-288A-1C32-CB08-F87F6C5D2E4A}"/>
                </a:ext>
              </a:extLst>
            </p:cNvPr>
            <p:cNvSpPr txBox="1"/>
            <p:nvPr/>
          </p:nvSpPr>
          <p:spPr>
            <a:xfrm>
              <a:off x="358795" y="36572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Optimizer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642F8E3-B5F5-D031-6388-7FD07D974B6A}"/>
              </a:ext>
            </a:extLst>
          </p:cNvPr>
          <p:cNvSpPr txBox="1"/>
          <p:nvPr/>
        </p:nvSpPr>
        <p:spPr>
          <a:xfrm>
            <a:off x="461176" y="1057523"/>
            <a:ext cx="2653290" cy="4889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Common Optimizers: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Georgia" panose="02040502050405020303" pitchFamily="18" charset="0"/>
              </a:rPr>
              <a:t>SGD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Nesterov</a:t>
            </a:r>
            <a:r>
              <a:rPr kumimoji="1" lang="en-US" altLang="zh-CN" dirty="0">
                <a:latin typeface="Georgia" panose="02040502050405020303" pitchFamily="18" charset="0"/>
              </a:rPr>
              <a:t> Momentum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ASGD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Rprop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Adagrad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Adadelta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Georgia" panose="02040502050405020303" pitchFamily="18" charset="0"/>
              </a:rPr>
              <a:t>RMSprop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Georgia" panose="02040502050405020303" pitchFamily="18" charset="0"/>
              </a:rPr>
              <a:t>Adam(</a:t>
            </a:r>
            <a:r>
              <a:rPr kumimoji="1" lang="en-US" altLang="zh-CN" dirty="0" err="1">
                <a:solidFill>
                  <a:srgbClr val="C00000"/>
                </a:solidFill>
                <a:latin typeface="Georgia" panose="02040502050405020303" pitchFamily="18" charset="0"/>
              </a:rPr>
              <a:t>AMSGrad</a:t>
            </a:r>
            <a:r>
              <a:rPr kumimoji="1" lang="en-US" altLang="zh-CN" dirty="0">
                <a:solidFill>
                  <a:srgbClr val="C00000"/>
                </a:solidFill>
                <a:latin typeface="Georgia" panose="02040502050405020303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Adamax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SparseAdam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LBFGS</a:t>
            </a:r>
            <a:endParaRPr kumimoji="1" lang="zh-CN" altLang="en-US" dirty="0">
              <a:latin typeface="Georgia" panose="02040502050405020303" pitchFamily="18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5A68B9C-4BE2-2B54-1183-0F5EE3B5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3" y="2472662"/>
            <a:ext cx="4071564" cy="26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7AD315A3-F821-D2B0-F5AB-4225F7C8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304" y="2358694"/>
            <a:ext cx="3381181" cy="26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19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064B849-7E02-9ED7-9262-8A2DA4E89B64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D104CA5-746A-1149-3CCC-8B619638DE4E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936A0F6-288A-1C32-CB08-F87F6C5D2E4A}"/>
                </a:ext>
              </a:extLst>
            </p:cNvPr>
            <p:cNvSpPr txBox="1"/>
            <p:nvPr/>
          </p:nvSpPr>
          <p:spPr>
            <a:xfrm>
              <a:off x="358795" y="36572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Optimizer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642F8E3-B5F5-D031-6388-7FD07D974B6A}"/>
              </a:ext>
            </a:extLst>
          </p:cNvPr>
          <p:cNvSpPr txBox="1"/>
          <p:nvPr/>
        </p:nvSpPr>
        <p:spPr>
          <a:xfrm>
            <a:off x="461176" y="1057523"/>
            <a:ext cx="2653290" cy="4889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Common Optimizers: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Georgia" panose="02040502050405020303" pitchFamily="18" charset="0"/>
              </a:rPr>
              <a:t>SGD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Nesterov</a:t>
            </a:r>
            <a:r>
              <a:rPr kumimoji="1" lang="en-US" altLang="zh-CN" dirty="0">
                <a:latin typeface="Georgia" panose="02040502050405020303" pitchFamily="18" charset="0"/>
              </a:rPr>
              <a:t> Momentum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ASGD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Rprop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Adagrad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Adadelta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Georgia" panose="02040502050405020303" pitchFamily="18" charset="0"/>
              </a:rPr>
              <a:t>RMSprop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  <a:latin typeface="Georgia" panose="02040502050405020303" pitchFamily="18" charset="0"/>
              </a:rPr>
              <a:t>Adam(</a:t>
            </a:r>
            <a:r>
              <a:rPr kumimoji="1" lang="en-US" altLang="zh-CN" dirty="0" err="1">
                <a:solidFill>
                  <a:srgbClr val="C00000"/>
                </a:solidFill>
                <a:latin typeface="Georgia" panose="02040502050405020303" pitchFamily="18" charset="0"/>
              </a:rPr>
              <a:t>AMSGrad</a:t>
            </a:r>
            <a:r>
              <a:rPr kumimoji="1" lang="en-US" altLang="zh-CN" dirty="0">
                <a:solidFill>
                  <a:srgbClr val="C00000"/>
                </a:solidFill>
                <a:latin typeface="Georgia" panose="02040502050405020303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Adamax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Georgia" panose="02040502050405020303" pitchFamily="18" charset="0"/>
              </a:rPr>
              <a:t>SparseAdam</a:t>
            </a:r>
            <a:endParaRPr kumimoji="1" lang="en-US" altLang="zh-CN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Georgia" panose="02040502050405020303" pitchFamily="18" charset="0"/>
              </a:rPr>
              <a:t>LBFGS</a:t>
            </a:r>
            <a:endParaRPr kumimoji="1" lang="zh-CN" altLang="en-US" dirty="0">
              <a:latin typeface="Georgia" panose="02040502050405020303" pitchFamily="18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2091961-8F7A-2818-08E0-160092BD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754" y="1978198"/>
            <a:ext cx="3937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5A68B9C-4BE2-2B54-1183-0F5EE3B5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3" y="2472662"/>
            <a:ext cx="4071564" cy="26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100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CDB57DD-44FF-8615-1EEA-243A61FCA03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E15EA36-3E07-3563-F0AB-3C07A892D92A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21792F6-6853-8F52-BC89-3DCDAF7D524F}"/>
                </a:ext>
              </a:extLst>
            </p:cNvPr>
            <p:cNvSpPr txBox="1"/>
            <p:nvPr/>
          </p:nvSpPr>
          <p:spPr>
            <a:xfrm>
              <a:off x="358795" y="36572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Optimizer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799AF6A-6BDA-448C-E62D-D4459A115662}"/>
              </a:ext>
            </a:extLst>
          </p:cNvPr>
          <p:cNvSpPr txBox="1"/>
          <p:nvPr/>
        </p:nvSpPr>
        <p:spPr>
          <a:xfrm>
            <a:off x="284965" y="6084937"/>
            <a:ext cx="609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https://distill.pub/2017/momentum/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658D2A-4FA0-ECBA-3E16-A2F1E328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44729"/>
            <a:ext cx="7772400" cy="49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64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ris, digits, circles, moons">
            <a:extLst>
              <a:ext uri="{FF2B5EF4-FFF2-40B4-BE49-F238E27FC236}">
                <a16:creationId xmlns:a16="http://schemas.microsoft.com/office/drawing/2014/main" id="{3E54D2E6-B78F-B475-58D9-DF58776F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142" y="870981"/>
            <a:ext cx="8591716" cy="572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2F541B2-5917-3CB7-23C6-476E4079BC99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E22999-78BD-8BF5-279F-3972D0630536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62851CF-4DEF-393B-9748-D87B2FE3D235}"/>
                </a:ext>
              </a:extLst>
            </p:cNvPr>
            <p:cNvSpPr txBox="1"/>
            <p:nvPr/>
          </p:nvSpPr>
          <p:spPr>
            <a:xfrm>
              <a:off x="358795" y="36572"/>
              <a:ext cx="4378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Optimizer Parameter Selection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F6FEF6C-35A9-6621-0F33-5A637FA81517}"/>
              </a:ext>
            </a:extLst>
          </p:cNvPr>
          <p:cNvSpPr txBox="1"/>
          <p:nvPr/>
        </p:nvSpPr>
        <p:spPr>
          <a:xfrm>
            <a:off x="358795" y="870981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Take care your learning rate!</a:t>
            </a:r>
            <a:endParaRPr kumimoji="1"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11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F2DF2F-1A1C-112B-B768-CAE1903EC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84"/>
          <a:stretch/>
        </p:blipFill>
        <p:spPr>
          <a:xfrm>
            <a:off x="654545" y="722242"/>
            <a:ext cx="6614224" cy="277929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B7BE97A-9E32-963C-3B4B-FAE53677E167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A2B813-B76E-10CF-BB34-4602DB722C6C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80B8C41-306D-7401-F8F5-ECC5905241CC}"/>
                </a:ext>
              </a:extLst>
            </p:cNvPr>
            <p:cNvSpPr txBox="1"/>
            <p:nvPr/>
          </p:nvSpPr>
          <p:spPr>
            <a:xfrm>
              <a:off x="358795" y="36572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Optimizer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D36CB6F-4241-9AC1-6224-B1F5A67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37" y="510470"/>
            <a:ext cx="3848671" cy="984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109F7-8683-4E1D-7820-407DF34BAA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80" b="28170"/>
          <a:stretch/>
        </p:blipFill>
        <p:spPr>
          <a:xfrm>
            <a:off x="452022" y="3713306"/>
            <a:ext cx="7264056" cy="27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39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CDB57DD-44FF-8615-1EEA-243A61FCA03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E15EA36-3E07-3563-F0AB-3C07A892D92A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21792F6-6853-8F52-BC89-3DCDAF7D524F}"/>
                </a:ext>
              </a:extLst>
            </p:cNvPr>
            <p:cNvSpPr txBox="1"/>
            <p:nvPr/>
          </p:nvSpPr>
          <p:spPr>
            <a:xfrm>
              <a:off x="358795" y="36572"/>
              <a:ext cx="4378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Optimizer Parameter Selection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6D1E282-1576-5E58-A6E8-4596D9AF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6428"/>
            <a:ext cx="7772400" cy="36484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907356-40AB-9CD1-AD66-C7801F2D9F5F}"/>
              </a:ext>
            </a:extLst>
          </p:cNvPr>
          <p:cNvSpPr txBox="1"/>
          <p:nvPr/>
        </p:nvSpPr>
        <p:spPr>
          <a:xfrm>
            <a:off x="358795" y="1145873"/>
            <a:ext cx="951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If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you don’t know how to select learning rate, maybe you can follow this </a:t>
            </a:r>
            <a:r>
              <a:rPr kumimoji="1" lang="en-US" altLang="zh-CN" i="1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Karpathy</a:t>
            </a:r>
            <a:r>
              <a:rPr kumimoji="1" lang="en-US" altLang="zh-CN" i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Constant</a:t>
            </a:r>
            <a:endParaRPr kumimoji="1" lang="zh-CN" altLang="en-US" i="1" dirty="0">
              <a:solidFill>
                <a:schemeClr val="accent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2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E33E3C1-FC2A-E794-3B21-2776D3B73BEE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C0D07F4-7960-E026-C0F2-662C856AF5A0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3A38E80-C276-7F5B-5CC5-6F0365291A97}"/>
                </a:ext>
              </a:extLst>
            </p:cNvPr>
            <p:cNvSpPr txBox="1"/>
            <p:nvPr/>
          </p:nvSpPr>
          <p:spPr>
            <a:xfrm>
              <a:off x="358795" y="3657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MLP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6C134B1-A0A6-7FBE-9A92-56A4E39D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24" y="868792"/>
            <a:ext cx="9075751" cy="51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70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lpha 0.10, alpha 0.32, alpha 1.00, alpha 3.16, alpha 10.00, alpha 0.10, alpha 0.32, alpha 1.00, alpha 3.16, alpha 10.00, alpha 0.10, alpha 0.32, alpha 1.00, alpha 3.16, alpha 10.00">
            <a:extLst>
              <a:ext uri="{FF2B5EF4-FFF2-40B4-BE49-F238E27FC236}">
                <a16:creationId xmlns:a16="http://schemas.microsoft.com/office/drawing/2014/main" id="{12B4CE77-0BE1-4786-610E-7194A345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9" y="1161866"/>
            <a:ext cx="9886122" cy="52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F79A39F-A1DE-DE7F-0459-53567A89B67E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0111200-8EB9-68A7-9577-2DF44CE24CD1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703993F-538C-47A0-8CCA-28DE58D1FA3E}"/>
                </a:ext>
              </a:extLst>
            </p:cNvPr>
            <p:cNvSpPr txBox="1"/>
            <p:nvPr/>
          </p:nvSpPr>
          <p:spPr>
            <a:xfrm>
              <a:off x="358795" y="36572"/>
              <a:ext cx="5032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Regularization Parameter Selection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0B9BB4F-CC8F-3C09-6091-B0B17F4780C1}"/>
              </a:ext>
            </a:extLst>
          </p:cNvPr>
          <p:cNvSpPr txBox="1"/>
          <p:nvPr/>
        </p:nvSpPr>
        <p:spPr>
          <a:xfrm>
            <a:off x="358795" y="964967"/>
            <a:ext cx="883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Train SVM model with different regularization parameters \alpha from 0.10 to 10.00</a:t>
            </a:r>
            <a:endParaRPr kumimoji="1"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48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Activation</a:t>
              </a:r>
              <a:r>
                <a:rPr kumimoji="1" lang="zh-CN" altLang="en-US" sz="2400" dirty="0">
                  <a:latin typeface="Helvetica" pitchFamily="2" charset="0"/>
                </a:rPr>
                <a:t> </a:t>
              </a:r>
              <a:r>
                <a:rPr kumimoji="1" lang="en-US" altLang="zh-CN" sz="2400" dirty="0">
                  <a:latin typeface="Helvetica" pitchFamily="2" charset="0"/>
                </a:rPr>
                <a:t>Functions Selection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EDD9BC4-1838-8D96-9862-E969EB0D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2953"/>
            <a:ext cx="7772400" cy="47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06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BD7C043-F375-6835-89FC-97C6405A8B26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ED16DA-E4F8-60A8-D238-5B5C7884EFB2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B3C7DA4-327F-4EBA-D65A-628B1D6C21C8}"/>
                </a:ext>
              </a:extLst>
            </p:cNvPr>
            <p:cNvSpPr txBox="1"/>
            <p:nvPr/>
          </p:nvSpPr>
          <p:spPr>
            <a:xfrm>
              <a:off x="358795" y="36572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Activation</a:t>
              </a:r>
              <a:r>
                <a:rPr kumimoji="1" lang="zh-CN" altLang="en-US" sz="2400" dirty="0">
                  <a:latin typeface="Helvetica" pitchFamily="2" charset="0"/>
                </a:rPr>
                <a:t> </a:t>
              </a:r>
              <a:r>
                <a:rPr kumimoji="1" lang="en-US" altLang="zh-CN" sz="2400" dirty="0">
                  <a:latin typeface="Helvetica" pitchFamily="2" charset="0"/>
                </a:rPr>
                <a:t>Functions Selection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2" name="Picture 4" descr="Screen Shot 2016-04-03 at 3.47.16 PM.png">
            <a:extLst>
              <a:ext uri="{FF2B5EF4-FFF2-40B4-BE49-F238E27FC236}">
                <a16:creationId xmlns:a16="http://schemas.microsoft.com/office/drawing/2014/main" id="{DA9D21B6-BEE5-E259-A5D8-EC15DACEC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72" y="547042"/>
            <a:ext cx="7349656" cy="1793288"/>
          </a:xfrm>
          <a:prstGeom prst="rect">
            <a:avLst/>
          </a:prstGeom>
        </p:spPr>
      </p:pic>
      <p:pic>
        <p:nvPicPr>
          <p:cNvPr id="7" name="Picture 1" descr="Screen Shot 2016-04-03 at 3.50.58 PM.png">
            <a:extLst>
              <a:ext uri="{FF2B5EF4-FFF2-40B4-BE49-F238E27FC236}">
                <a16:creationId xmlns:a16="http://schemas.microsoft.com/office/drawing/2014/main" id="{91EA719B-BD22-9906-4D01-431C26974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98" y="2575292"/>
            <a:ext cx="5190203" cy="3884757"/>
          </a:xfrm>
          <a:prstGeom prst="rect">
            <a:avLst/>
          </a:prstGeom>
        </p:spPr>
      </p:pic>
      <p:sp>
        <p:nvSpPr>
          <p:cNvPr id="8" name="Right Brace 2">
            <a:extLst>
              <a:ext uri="{FF2B5EF4-FFF2-40B4-BE49-F238E27FC236}">
                <a16:creationId xmlns:a16="http://schemas.microsoft.com/office/drawing/2014/main" id="{2BFB38AA-9242-C96B-0308-B63C81D075F6}"/>
              </a:ext>
            </a:extLst>
          </p:cNvPr>
          <p:cNvSpPr/>
          <p:nvPr/>
        </p:nvSpPr>
        <p:spPr>
          <a:xfrm>
            <a:off x="8731183" y="4618474"/>
            <a:ext cx="536168" cy="82321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2FD18737-2EA7-1FFA-D383-21D47FE14C4E}"/>
              </a:ext>
            </a:extLst>
          </p:cNvPr>
          <p:cNvSpPr txBox="1"/>
          <p:nvPr/>
        </p:nvSpPr>
        <p:spPr>
          <a:xfrm>
            <a:off x="9267351" y="4517671"/>
            <a:ext cx="166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sigmoid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vs.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 err="1">
                <a:latin typeface="Georgia" panose="02040502050405020303" pitchFamily="18" charset="0"/>
              </a:rPr>
              <a:t>tanh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01D6E72-1102-06CE-B625-570FDA00B0B3}"/>
              </a:ext>
            </a:extLst>
          </p:cNvPr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147615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F5CD643-0CC1-78B4-A037-003D3DD8A442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8E081E1-AA89-3197-C037-FA9A04B5DF9A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2EBA740-7E78-33BF-F14A-D7BAA26900EA}"/>
                </a:ext>
              </a:extLst>
            </p:cNvPr>
            <p:cNvSpPr txBox="1"/>
            <p:nvPr/>
          </p:nvSpPr>
          <p:spPr>
            <a:xfrm>
              <a:off x="358795" y="36572"/>
              <a:ext cx="6141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Extension: MNIST Classification by </a:t>
              </a:r>
              <a:r>
                <a:rPr kumimoji="1" lang="en-US" altLang="zh-CN" sz="2400" dirty="0" err="1">
                  <a:latin typeface="Helvetica" pitchFamily="2" charset="0"/>
                </a:rPr>
                <a:t>Pytorch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84E5904-3CEF-709E-F255-C3655191D8B8}"/>
              </a:ext>
            </a:extLst>
          </p:cNvPr>
          <p:cNvSpPr txBox="1"/>
          <p:nvPr/>
        </p:nvSpPr>
        <p:spPr>
          <a:xfrm>
            <a:off x="358795" y="786372"/>
            <a:ext cx="10559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>
                <a:latin typeface="Georgia" panose="02040502050405020303" pitchFamily="18" charset="0"/>
              </a:rPr>
              <a:t>Pytorch</a:t>
            </a:r>
            <a:r>
              <a:rPr lang="en" altLang="zh-CN" dirty="0">
                <a:latin typeface="Georgia" panose="02040502050405020303" pitchFamily="18" charset="0"/>
              </a:rPr>
              <a:t> Deep NN for MNIST</a:t>
            </a:r>
            <a:endParaRPr lang="en" altLang="zh-CN" sz="1800" dirty="0">
              <a:effectLst/>
              <a:latin typeface="Georgia" panose="02040502050405020303" pitchFamily="18" charset="0"/>
            </a:endParaRPr>
          </a:p>
          <a:p>
            <a:r>
              <a:rPr lang="en" altLang="zh-CN" sz="1800" dirty="0" err="1">
                <a:effectLst/>
                <a:latin typeface="Georgia" panose="02040502050405020303" pitchFamily="18" charset="0"/>
              </a:rPr>
              <a:t>PyTorch</a:t>
            </a:r>
            <a:r>
              <a:rPr lang="en" altLang="zh-CN" sz="1800" dirty="0">
                <a:effectLst/>
                <a:latin typeface="Georgia" panose="02040502050405020303" pitchFamily="18" charset="0"/>
              </a:rPr>
              <a:t> Deep Explainer MNIST example: https://</a:t>
            </a:r>
            <a:r>
              <a:rPr lang="en" altLang="zh-CN" sz="1800" dirty="0" err="1">
                <a:effectLst/>
                <a:latin typeface="Georgia" panose="02040502050405020303" pitchFamily="18" charset="0"/>
              </a:rPr>
              <a:t>www.kaggle.com</a:t>
            </a:r>
            <a:r>
              <a:rPr lang="en" altLang="zh-CN" sz="1800" dirty="0">
                <a:effectLst/>
                <a:latin typeface="Georgia" panose="02040502050405020303" pitchFamily="18" charset="0"/>
              </a:rPr>
              <a:t>/code/</a:t>
            </a:r>
            <a:r>
              <a:rPr lang="en" altLang="zh-CN" sz="1800" dirty="0" err="1">
                <a:effectLst/>
                <a:latin typeface="Georgia" panose="02040502050405020303" pitchFamily="18" charset="0"/>
              </a:rPr>
              <a:t>ceshine</a:t>
            </a:r>
            <a:r>
              <a:rPr lang="en" altLang="zh-CN" sz="1800" dirty="0">
                <a:effectLst/>
                <a:latin typeface="Georgia" panose="02040502050405020303" pitchFamily="18" charset="0"/>
              </a:rPr>
              <a:t>/</a:t>
            </a:r>
            <a:r>
              <a:rPr lang="en" altLang="zh-CN" sz="1800" dirty="0" err="1">
                <a:effectLst/>
                <a:latin typeface="Georgia" panose="02040502050405020303" pitchFamily="18" charset="0"/>
              </a:rPr>
              <a:t>pytorch</a:t>
            </a:r>
            <a:r>
              <a:rPr lang="en" altLang="zh-CN" sz="1800" dirty="0">
                <a:effectLst/>
                <a:latin typeface="Georgia" panose="02040502050405020303" pitchFamily="18" charset="0"/>
              </a:rPr>
              <a:t>- deep-explainer-</a:t>
            </a:r>
            <a:r>
              <a:rPr lang="en" altLang="zh-CN" sz="1800" dirty="0" err="1">
                <a:effectLst/>
                <a:latin typeface="Georgia" panose="02040502050405020303" pitchFamily="18" charset="0"/>
              </a:rPr>
              <a:t>mnist</a:t>
            </a:r>
            <a:r>
              <a:rPr lang="en" altLang="zh-CN" sz="1800" dirty="0">
                <a:effectLst/>
                <a:latin typeface="Georgia" panose="02040502050405020303" pitchFamily="18" charset="0"/>
              </a:rPr>
              <a:t>-example/notebook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78BDB1-D17E-8EF2-A9C5-14B9E1762AAE}"/>
              </a:ext>
            </a:extLst>
          </p:cNvPr>
          <p:cNvSpPr txBox="1"/>
          <p:nvPr/>
        </p:nvSpPr>
        <p:spPr>
          <a:xfrm>
            <a:off x="358795" y="3105834"/>
            <a:ext cx="7938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Georgia" panose="02040502050405020303" pitchFamily="18" charset="0"/>
              </a:rPr>
              <a:t>Dive into Deep </a:t>
            </a:r>
            <a:r>
              <a:rPr kumimoji="1" lang="en" altLang="zh-CN" dirty="0" err="1">
                <a:latin typeface="Georgia" panose="02040502050405020303" pitchFamily="18" charset="0"/>
              </a:rPr>
              <a:t>Learning_Li</a:t>
            </a:r>
            <a:r>
              <a:rPr kumimoji="1" lang="en" altLang="zh-CN" dirty="0">
                <a:latin typeface="Georgia" panose="02040502050405020303" pitchFamily="18" charset="0"/>
              </a:rPr>
              <a:t> Mu, Fashion-MNIST datasets</a:t>
            </a:r>
          </a:p>
          <a:p>
            <a:r>
              <a:rPr kumimoji="1" lang="en" altLang="zh-CN" dirty="0">
                <a:latin typeface="Georgia" panose="02040502050405020303" pitchFamily="18" charset="0"/>
              </a:rPr>
              <a:t>http://zh.d2l.ai/</a:t>
            </a:r>
            <a:r>
              <a:rPr kumimoji="1" lang="en" altLang="zh-CN" dirty="0" err="1">
                <a:latin typeface="Georgia" panose="02040502050405020303" pitchFamily="18" charset="0"/>
              </a:rPr>
              <a:t>chapter_linear</a:t>
            </a:r>
            <a:r>
              <a:rPr kumimoji="1" lang="en" altLang="zh-CN" dirty="0">
                <a:latin typeface="Georgia" panose="02040502050405020303" pitchFamily="18" charset="0"/>
              </a:rPr>
              <a:t>-networks/image-classification-</a:t>
            </a:r>
            <a:r>
              <a:rPr kumimoji="1" lang="en" altLang="zh-CN" dirty="0" err="1">
                <a:latin typeface="Georgia" panose="02040502050405020303" pitchFamily="18" charset="0"/>
              </a:rPr>
              <a:t>dataset.html</a:t>
            </a:r>
            <a:endParaRPr kumimoji="1" lang="zh-CN" altLang="en-US" dirty="0">
              <a:latin typeface="Georgia" panose="02040502050405020303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064708-FAAF-F906-6CDC-59D1D83E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80" y="3900792"/>
            <a:ext cx="9648186" cy="25000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9AA1892-73A4-7DBF-B6CE-001A6DD0446E}"/>
              </a:ext>
            </a:extLst>
          </p:cNvPr>
          <p:cNvSpPr txBox="1"/>
          <p:nvPr/>
        </p:nvSpPr>
        <p:spPr>
          <a:xfrm>
            <a:off x="358795" y="6544429"/>
            <a:ext cx="10248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Xiao, H., Rasul, K., &amp; </a:t>
            </a:r>
            <a:r>
              <a:rPr lang="en" altLang="zh-CN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Vollgraf</a:t>
            </a:r>
            <a:r>
              <a:rPr lang="en" altLang="zh-CN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 (2017). Fashion-</a:t>
            </a:r>
            <a:r>
              <a:rPr lang="en" altLang="zh-CN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  <a:r>
              <a:rPr lang="en" altLang="zh-CN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novel image dataset for benchmarking machine learning algorithms. </a:t>
            </a:r>
            <a:r>
              <a:rPr lang="en" altLang="zh-CN" sz="1200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" altLang="zh-CN" sz="1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arXiv:1708.07747</a:t>
            </a:r>
            <a:r>
              <a:rPr lang="en" altLang="zh-CN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5602" name="Picture 2" descr="MNIST database - Wikipedia">
            <a:extLst>
              <a:ext uri="{FF2B5EF4-FFF2-40B4-BE49-F238E27FC236}">
                <a16:creationId xmlns:a16="http://schemas.microsoft.com/office/drawing/2014/main" id="{85B0CF1A-5D23-02A7-5F7C-7C5D57F36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436452" y="1848968"/>
            <a:ext cx="365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MNIST database - Wikipedia">
            <a:extLst>
              <a:ext uri="{FF2B5EF4-FFF2-40B4-BE49-F238E27FC236}">
                <a16:creationId xmlns:a16="http://schemas.microsoft.com/office/drawing/2014/main" id="{92F2DE2A-CF34-173B-C4EE-486A4879E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977641" y="1894369"/>
            <a:ext cx="365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49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B66D11A-2800-58B4-28CA-64D834BC5D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E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7747015A-4235-EA18-9136-D5600C4B2E1F}"/>
              </a:ext>
            </a:extLst>
          </p:cNvPr>
          <p:cNvSpPr/>
          <p:nvPr/>
        </p:nvSpPr>
        <p:spPr>
          <a:xfrm rot="9353809">
            <a:off x="-1760573" y="-902768"/>
            <a:ext cx="5662670" cy="7116896"/>
          </a:xfrm>
          <a:custGeom>
            <a:avLst/>
            <a:gdLst>
              <a:gd name="connsiteX0" fmla="*/ 925417 w 5662670"/>
              <a:gd name="connsiteY0" fmla="*/ 495759 h 7116896"/>
              <a:gd name="connsiteX1" fmla="*/ 1972020 w 5662670"/>
              <a:gd name="connsiteY1" fmla="*/ 66101 h 7116896"/>
              <a:gd name="connsiteX2" fmla="*/ 5607586 w 5662670"/>
              <a:gd name="connsiteY2" fmla="*/ 0 h 7116896"/>
              <a:gd name="connsiteX3" fmla="*/ 5662670 w 5662670"/>
              <a:gd name="connsiteY3" fmla="*/ 7116896 h 7116896"/>
              <a:gd name="connsiteX4" fmla="*/ 3249976 w 5662670"/>
              <a:gd name="connsiteY4" fmla="*/ 7094863 h 7116896"/>
              <a:gd name="connsiteX5" fmla="*/ 1762699 w 5662670"/>
              <a:gd name="connsiteY5" fmla="*/ 6268597 h 7116896"/>
              <a:gd name="connsiteX6" fmla="*/ 0 w 5662670"/>
              <a:gd name="connsiteY6" fmla="*/ 3591499 h 7116896"/>
              <a:gd name="connsiteX7" fmla="*/ 925417 w 5662670"/>
              <a:gd name="connsiteY7" fmla="*/ 495759 h 711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62670" h="7116896">
                <a:moveTo>
                  <a:pt x="925417" y="495759"/>
                </a:moveTo>
                <a:lnTo>
                  <a:pt x="1972020" y="66101"/>
                </a:lnTo>
                <a:lnTo>
                  <a:pt x="5607586" y="0"/>
                </a:lnTo>
                <a:lnTo>
                  <a:pt x="5662670" y="7116896"/>
                </a:lnTo>
                <a:lnTo>
                  <a:pt x="3249976" y="7094863"/>
                </a:lnTo>
                <a:lnTo>
                  <a:pt x="1762699" y="6268597"/>
                </a:lnTo>
                <a:lnTo>
                  <a:pt x="0" y="3591499"/>
                </a:lnTo>
                <a:lnTo>
                  <a:pt x="925417" y="4957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8684A4-0B12-6CD1-AF9F-1DEDDD012D29}"/>
              </a:ext>
            </a:extLst>
          </p:cNvPr>
          <p:cNvSpPr txBox="1"/>
          <p:nvPr/>
        </p:nvSpPr>
        <p:spPr>
          <a:xfrm>
            <a:off x="4594913" y="2554062"/>
            <a:ext cx="3002173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Thanks!</a:t>
            </a:r>
            <a:endParaRPr kumimoji="1" lang="zh-CN" altLang="en-US" sz="5400" dirty="0">
              <a:latin typeface="Verdana" panose="020B0604030504040204" pitchFamily="34" charset="0"/>
              <a:ea typeface="Klee Medium" panose="02020600000000000000" pitchFamily="18" charset="-128"/>
              <a:cs typeface="Verdana" panose="020B060403050404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EE6DED-9B61-73A8-D7E9-953E6D07B0D5}"/>
              </a:ext>
            </a:extLst>
          </p:cNvPr>
          <p:cNvSpPr txBox="1"/>
          <p:nvPr/>
        </p:nvSpPr>
        <p:spPr>
          <a:xfrm>
            <a:off x="287953" y="5257368"/>
            <a:ext cx="6162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</a:rPr>
              <a:t>Dan </a:t>
            </a:r>
            <a:r>
              <a:rPr kumimoji="1" lang="en-US" altLang="zh-CN" dirty="0" err="1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</a:rPr>
              <a:t>Qiao</a:t>
            </a:r>
            <a:endParaRPr kumimoji="1" lang="en-US" altLang="zh-CN" dirty="0">
              <a:latin typeface="Helvetica" pitchFamily="2" charset="0"/>
              <a:ea typeface="Verdana" panose="020B0604030504040204" pitchFamily="34" charset="0"/>
              <a:cs typeface="Didot" panose="02000503000000020003" pitchFamily="2" charset="-79"/>
            </a:endParaRPr>
          </a:p>
          <a:p>
            <a:r>
              <a:rPr kumimoji="1" lang="en-US" altLang="zh-CN" dirty="0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  <a:hlinkClick r:id="rId2"/>
              </a:rPr>
              <a:t>danqiao@link.cuhk.edu.cn</a:t>
            </a:r>
            <a:endParaRPr kumimoji="1" lang="en-US" altLang="zh-CN" dirty="0">
              <a:latin typeface="Helvetica" pitchFamily="2" charset="0"/>
              <a:ea typeface="Verdana" panose="020B0604030504040204" pitchFamily="34" charset="0"/>
              <a:cs typeface="Didot" panose="02000503000000020003" pitchFamily="2" charset="-79"/>
            </a:endParaRPr>
          </a:p>
          <a:p>
            <a:r>
              <a:rPr kumimoji="1" lang="en-US" altLang="zh-CN" dirty="0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</a:rPr>
              <a:t>OH: 16:00~17:00, Friday, Seat 81, SDS Lab in ZX Building</a:t>
            </a:r>
          </a:p>
          <a:p>
            <a:r>
              <a:rPr kumimoji="1" lang="en-US" altLang="zh-CN" dirty="0">
                <a:latin typeface="Helvetica" pitchFamily="2" charset="0"/>
                <a:ea typeface="Verdana" panose="020B0604030504040204" pitchFamily="34" charset="0"/>
                <a:cs typeface="Didot" panose="02000503000000020003" pitchFamily="2" charset="-79"/>
              </a:rPr>
              <a:t>Nov. 8, 2022</a:t>
            </a:r>
          </a:p>
        </p:txBody>
      </p:sp>
    </p:spTree>
    <p:extLst>
      <p:ext uri="{BB962C8B-B14F-4D97-AF65-F5344CB8AC3E}">
        <p14:creationId xmlns:p14="http://schemas.microsoft.com/office/powerpoint/2010/main" val="271629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B1229E-1951-BF8F-0FF3-7BE430ED5C78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9F2FA96-68D0-7372-F214-321F8FE63643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CC1A7D6-9509-EB73-7AB4-9D8A1C96DA63}"/>
                </a:ext>
              </a:extLst>
            </p:cNvPr>
            <p:cNvSpPr txBox="1"/>
            <p:nvPr/>
          </p:nvSpPr>
          <p:spPr>
            <a:xfrm>
              <a:off x="358795" y="36572"/>
              <a:ext cx="2872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Computation Graph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1C39811-1753-C267-043E-98DB35F56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79" t="35050"/>
          <a:stretch/>
        </p:blipFill>
        <p:spPr>
          <a:xfrm>
            <a:off x="3093057" y="1074719"/>
            <a:ext cx="5038138" cy="100048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49AF207-F1A5-045B-9E7C-3E46D0F51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98" y="4072368"/>
            <a:ext cx="4169797" cy="27856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3A2ABB-8E13-0157-F3B1-5A35728143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2" t="71626" r="37104" b="4112"/>
          <a:stretch/>
        </p:blipFill>
        <p:spPr>
          <a:xfrm>
            <a:off x="3424028" y="3364281"/>
            <a:ext cx="739471" cy="67586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EE80FE4-9EC1-9ACD-9BB6-D69E0E81B1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2" t="71626" r="37104" b="4112"/>
          <a:stretch/>
        </p:blipFill>
        <p:spPr>
          <a:xfrm>
            <a:off x="2078600" y="3299791"/>
            <a:ext cx="739471" cy="6758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F13BFF7-146C-FBE4-74F0-364CE30F7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2" t="71626" r="37104" b="4112"/>
          <a:stretch/>
        </p:blipFill>
        <p:spPr>
          <a:xfrm>
            <a:off x="2751314" y="2672307"/>
            <a:ext cx="739471" cy="675861"/>
          </a:xfrm>
          <a:prstGeom prst="rect">
            <a:avLst/>
          </a:prstGeom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17CF3D5-EBCA-109D-EB15-B75B32F0571E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2448335" y="3975652"/>
            <a:ext cx="1" cy="19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AA2B1DF-532B-CF83-008D-082CE81533C5}"/>
              </a:ext>
            </a:extLst>
          </p:cNvPr>
          <p:cNvCxnSpPr>
            <a:cxnSpLocks/>
          </p:cNvCxnSpPr>
          <p:nvPr/>
        </p:nvCxnSpPr>
        <p:spPr>
          <a:xfrm flipV="1">
            <a:off x="2443933" y="3197018"/>
            <a:ext cx="435178" cy="13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ABFD0EC-EBC5-3318-0445-3D0FDC7EE89F}"/>
              </a:ext>
            </a:extLst>
          </p:cNvPr>
          <p:cNvCxnSpPr>
            <a:cxnSpLocks/>
          </p:cNvCxnSpPr>
          <p:nvPr/>
        </p:nvCxnSpPr>
        <p:spPr>
          <a:xfrm flipH="1" flipV="1">
            <a:off x="3348132" y="3236557"/>
            <a:ext cx="397922" cy="12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975226BC-1E3D-ACD2-50E7-4D9E2B304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663" y="3546246"/>
            <a:ext cx="330200" cy="3429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CA92299-B340-54C7-75F1-657D94F5E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833" y="3482403"/>
            <a:ext cx="330200" cy="3429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61962F1-2CDD-791B-57EB-C651F6D93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075" y="2829312"/>
            <a:ext cx="330200" cy="34290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6984E1B-69C4-14FF-1EC4-B5FC365254A0}"/>
              </a:ext>
            </a:extLst>
          </p:cNvPr>
          <p:cNvSpPr txBox="1"/>
          <p:nvPr/>
        </p:nvSpPr>
        <p:spPr>
          <a:xfrm>
            <a:off x="2316965" y="33856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FD821B6-78A4-9DE6-2A4C-D1681AF60623}"/>
              </a:ext>
            </a:extLst>
          </p:cNvPr>
          <p:cNvSpPr txBox="1"/>
          <p:nvPr/>
        </p:nvSpPr>
        <p:spPr>
          <a:xfrm>
            <a:off x="3664561" y="3502257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9FE7666-AC72-81E7-8C66-3676668BC7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73" t="26216"/>
          <a:stretch/>
        </p:blipFill>
        <p:spPr>
          <a:xfrm>
            <a:off x="2955949" y="2840207"/>
            <a:ext cx="330200" cy="321109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9105AC07-FBE6-EC70-DFB9-F926A3F4917F}"/>
              </a:ext>
            </a:extLst>
          </p:cNvPr>
          <p:cNvSpPr txBox="1"/>
          <p:nvPr/>
        </p:nvSpPr>
        <p:spPr>
          <a:xfrm>
            <a:off x="1435088" y="819769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Consider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a loss function</a:t>
            </a:r>
            <a:endParaRPr kumimoji="1"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8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B1229E-1951-BF8F-0FF3-7BE430ED5C78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9F2FA96-68D0-7372-F214-321F8FE63643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CC1A7D6-9509-EB73-7AB4-9D8A1C96DA63}"/>
                </a:ext>
              </a:extLst>
            </p:cNvPr>
            <p:cNvSpPr txBox="1"/>
            <p:nvPr/>
          </p:nvSpPr>
          <p:spPr>
            <a:xfrm>
              <a:off x="358795" y="36572"/>
              <a:ext cx="28729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Computation Graph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1944231E-3F94-358A-5DC3-42F1B9A65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 t="10586" r="58312" b="24207"/>
          <a:stretch/>
        </p:blipFill>
        <p:spPr>
          <a:xfrm>
            <a:off x="6905712" y="3299791"/>
            <a:ext cx="3207688" cy="28693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D09B2D-7582-8009-C1D3-07E72D7F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98" y="4072368"/>
            <a:ext cx="4169797" cy="27856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8D73EFE-5BED-6B3E-682E-5354179D5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62" t="71626" r="37104" b="4112"/>
          <a:stretch/>
        </p:blipFill>
        <p:spPr>
          <a:xfrm>
            <a:off x="3424028" y="3364281"/>
            <a:ext cx="739471" cy="6758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F0F806-C372-7ADA-261D-E98BF9936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62" t="71626" r="37104" b="4112"/>
          <a:stretch/>
        </p:blipFill>
        <p:spPr>
          <a:xfrm>
            <a:off x="2078600" y="3299791"/>
            <a:ext cx="739471" cy="67586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C91ECB3-E700-B710-D756-491607B74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62" t="71626" r="37104" b="4112"/>
          <a:stretch/>
        </p:blipFill>
        <p:spPr>
          <a:xfrm>
            <a:off x="2751314" y="2672307"/>
            <a:ext cx="739471" cy="675861"/>
          </a:xfrm>
          <a:prstGeom prst="rect">
            <a:avLst/>
          </a:prstGeom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27D0A08-B8AA-139A-C6A9-1DADBF8E4313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2448335" y="3975652"/>
            <a:ext cx="1" cy="19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2AA358F-0D82-A851-2EE1-11DA6305D0EC}"/>
              </a:ext>
            </a:extLst>
          </p:cNvPr>
          <p:cNvCxnSpPr>
            <a:cxnSpLocks/>
          </p:cNvCxnSpPr>
          <p:nvPr/>
        </p:nvCxnSpPr>
        <p:spPr>
          <a:xfrm flipV="1">
            <a:off x="2443933" y="3197018"/>
            <a:ext cx="435178" cy="13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8C205AB-D482-29BB-03DB-5F972D2065FA}"/>
              </a:ext>
            </a:extLst>
          </p:cNvPr>
          <p:cNvCxnSpPr>
            <a:cxnSpLocks/>
          </p:cNvCxnSpPr>
          <p:nvPr/>
        </p:nvCxnSpPr>
        <p:spPr>
          <a:xfrm flipH="1" flipV="1">
            <a:off x="3348132" y="3236557"/>
            <a:ext cx="397922" cy="12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EA03F8A-8172-D58F-D46C-2AC4716F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663" y="3546246"/>
            <a:ext cx="330200" cy="3429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AD6DBE3-5BFE-E63A-C272-77A4AA48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833" y="3482403"/>
            <a:ext cx="330200" cy="3429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7B22819-0B39-CC03-35DD-BED989C4E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075" y="2829312"/>
            <a:ext cx="330200" cy="3429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3EE4414-C1BD-ECD5-BC3E-7AE05453F645}"/>
              </a:ext>
            </a:extLst>
          </p:cNvPr>
          <p:cNvSpPr txBox="1"/>
          <p:nvPr/>
        </p:nvSpPr>
        <p:spPr>
          <a:xfrm>
            <a:off x="2316965" y="33856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3B0C292-B8C1-5E15-A875-46227B98EE12}"/>
              </a:ext>
            </a:extLst>
          </p:cNvPr>
          <p:cNvSpPr txBox="1"/>
          <p:nvPr/>
        </p:nvSpPr>
        <p:spPr>
          <a:xfrm>
            <a:off x="3664561" y="3502257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558FB10-E74B-03AD-F39D-948F358387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73" t="26216"/>
          <a:stretch/>
        </p:blipFill>
        <p:spPr>
          <a:xfrm>
            <a:off x="2955949" y="2840207"/>
            <a:ext cx="330200" cy="32110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0259414-AD57-AFD0-DAED-6C13F174A6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79" t="35050"/>
          <a:stretch/>
        </p:blipFill>
        <p:spPr>
          <a:xfrm>
            <a:off x="3093057" y="1074719"/>
            <a:ext cx="5038138" cy="100048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0B6894A4-54F3-AB20-FAF0-67A84A50EBD0}"/>
              </a:ext>
            </a:extLst>
          </p:cNvPr>
          <p:cNvSpPr txBox="1"/>
          <p:nvPr/>
        </p:nvSpPr>
        <p:spPr>
          <a:xfrm>
            <a:off x="1435088" y="819769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Georgia" panose="02040502050405020303" pitchFamily="18" charset="0"/>
              </a:rPr>
              <a:t>Consider</a:t>
            </a:r>
            <a:r>
              <a:rPr kumimoji="1" lang="zh-CN" altLang="en-US" dirty="0">
                <a:latin typeface="Georgia" panose="02040502050405020303" pitchFamily="18" charset="0"/>
              </a:rPr>
              <a:t> </a:t>
            </a:r>
            <a:r>
              <a:rPr kumimoji="1" lang="en-US" altLang="zh-CN" dirty="0">
                <a:latin typeface="Georgia" panose="02040502050405020303" pitchFamily="18" charset="0"/>
              </a:rPr>
              <a:t>a loss function</a:t>
            </a:r>
            <a:endParaRPr kumimoji="1" lang="zh-CN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6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E33E3C1-FC2A-E794-3B21-2776D3B73BEE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C0D07F4-7960-E026-C0F2-662C856AF5A0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3A38E80-C276-7F5B-5CC5-6F0365291A97}"/>
                </a:ext>
              </a:extLst>
            </p:cNvPr>
            <p:cNvSpPr txBox="1"/>
            <p:nvPr/>
          </p:nvSpPr>
          <p:spPr>
            <a:xfrm>
              <a:off x="358795" y="36572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Chain Rule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E46B37C-B016-3F7E-5852-765D911D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37" y="2499100"/>
            <a:ext cx="5332525" cy="40529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BEBB6B-6B97-3C1E-DD7D-ABECAAD4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08" y="727545"/>
            <a:ext cx="777240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85"/>
          <a:stretch/>
        </p:blipFill>
        <p:spPr>
          <a:xfrm>
            <a:off x="3698101" y="2272947"/>
            <a:ext cx="1311222" cy="3402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20894" y="1927494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34" y="818237"/>
            <a:ext cx="8153656" cy="690172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CDDE03-8375-D19F-ED7F-F3E49C32C700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B5E6789-AB07-BC42-73B1-F2DD4379DAF8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5B3C87F-4169-6C40-8ADA-EC07E9F1360E}"/>
                </a:ext>
              </a:extLst>
            </p:cNvPr>
            <p:cNvSpPr txBox="1"/>
            <p:nvPr/>
          </p:nvSpPr>
          <p:spPr>
            <a:xfrm>
              <a:off x="358795" y="36572"/>
              <a:ext cx="26164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Back Propagation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08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976"/>
          <a:stretch/>
        </p:blipFill>
        <p:spPr>
          <a:xfrm>
            <a:off x="3698100" y="2272947"/>
            <a:ext cx="8165231" cy="3402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20894" y="1927494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34" y="818237"/>
            <a:ext cx="8153656" cy="690172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CDDE03-8375-D19F-ED7F-F3E49C32C700}"/>
              </a:ext>
            </a:extLst>
          </p:cNvPr>
          <p:cNvGrpSpPr/>
          <p:nvPr/>
        </p:nvGrpSpPr>
        <p:grpSpPr>
          <a:xfrm>
            <a:off x="0" y="0"/>
            <a:ext cx="12192000" cy="510470"/>
            <a:chOff x="0" y="0"/>
            <a:chExt cx="12192000" cy="51047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B5E6789-AB07-BC42-73B1-F2DD4379DAF8}"/>
                </a:ext>
              </a:extLst>
            </p:cNvPr>
            <p:cNvSpPr/>
            <p:nvPr/>
          </p:nvSpPr>
          <p:spPr>
            <a:xfrm>
              <a:off x="0" y="0"/>
              <a:ext cx="12192000" cy="510470"/>
            </a:xfrm>
            <a:prstGeom prst="rect">
              <a:avLst/>
            </a:prstGeom>
            <a:solidFill>
              <a:srgbClr val="FEEE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5B3C87F-4169-6C40-8ADA-EC07E9F1360E}"/>
                </a:ext>
              </a:extLst>
            </p:cNvPr>
            <p:cNvSpPr txBox="1"/>
            <p:nvPr/>
          </p:nvSpPr>
          <p:spPr>
            <a:xfrm>
              <a:off x="358795" y="36572"/>
              <a:ext cx="26164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Helvetica" pitchFamily="2" charset="0"/>
                </a:rPr>
                <a:t>Back Propagation</a:t>
              </a:r>
              <a:endParaRPr kumimoji="1" lang="zh-CN" altLang="en-US" sz="24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4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842</Words>
  <Application>Microsoft Macintosh PowerPoint</Application>
  <PresentationFormat>宽屏</PresentationFormat>
  <Paragraphs>257</Paragraphs>
  <Slides>44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等线</vt:lpstr>
      <vt:lpstr>等线 Light</vt:lpstr>
      <vt:lpstr>Arial</vt:lpstr>
      <vt:lpstr>Georgia</vt:lpstr>
      <vt:lpstr>Helvetica</vt:lpstr>
      <vt:lpstr>Source Code Pro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乔 丹</dc:creator>
  <cp:lastModifiedBy>乔 丹</cp:lastModifiedBy>
  <cp:revision>193</cp:revision>
  <dcterms:created xsi:type="dcterms:W3CDTF">2022-11-06T08:27:58Z</dcterms:created>
  <dcterms:modified xsi:type="dcterms:W3CDTF">2022-11-13T09:24:45Z</dcterms:modified>
</cp:coreProperties>
</file>